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9" r:id="rId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53" y="44950"/>
            <a:ext cx="9193453" cy="6894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9" y="44950"/>
            <a:ext cx="870202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Информационно – </a:t>
            </a:r>
            <a:r>
              <a:rPr lang="ru-RU" sz="2400" b="1" dirty="0" err="1" smtClean="0">
                <a:latin typeface="Bookman Old Style" pitchFamily="18" charset="0"/>
              </a:rPr>
              <a:t>практико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- ориентированный </a:t>
            </a:r>
            <a:r>
              <a:rPr lang="ru-RU" sz="2400" b="1" dirty="0" smtClean="0">
                <a:latin typeface="Bookman Old Style" pitchFamily="18" charset="0"/>
              </a:rPr>
              <a:t>проект</a:t>
            </a:r>
            <a:r>
              <a:rPr lang="ru-RU" sz="3600" b="1" dirty="0" smtClean="0">
                <a:latin typeface="Bookman Old Style" pitchFamily="18" charset="0"/>
              </a:rPr>
              <a:t>.</a:t>
            </a:r>
          </a:p>
          <a:p>
            <a:pPr algn="ctr"/>
            <a:endParaRPr lang="ru-RU" sz="3600" b="1" dirty="0">
              <a:latin typeface="Bookman Old Style" pitchFamily="18" charset="0"/>
            </a:endParaRPr>
          </a:p>
          <a:p>
            <a:pPr algn="ctr"/>
            <a:endParaRPr lang="ru-RU" sz="3600" b="1" dirty="0"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latin typeface="Bookman Old Style" pitchFamily="18" charset="0"/>
              </a:rPr>
              <a:t>«Новогодний волшебник в разных странах».</a:t>
            </a: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Старшая группа № 9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2017-2018 г.</a:t>
            </a:r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r"/>
            <a:endParaRPr lang="ru-RU" b="1" dirty="0">
              <a:latin typeface="Bookman Old Style" pitchFamily="18" charset="0"/>
            </a:endParaRPr>
          </a:p>
          <a:p>
            <a:pPr algn="r"/>
            <a:r>
              <a:rPr lang="ru-RU" b="1" dirty="0" smtClean="0">
                <a:latin typeface="Bookman Old Style" pitchFamily="18" charset="0"/>
              </a:rPr>
              <a:t>Подготовили: Плещева Ю.В.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                         </a:t>
            </a:r>
            <a:r>
              <a:rPr lang="ru-RU" b="1" dirty="0" err="1" smtClean="0">
                <a:latin typeface="Bookman Old Style" pitchFamily="18" charset="0"/>
              </a:rPr>
              <a:t>Бахвалова</a:t>
            </a:r>
            <a:r>
              <a:rPr lang="ru-RU" b="1" dirty="0" smtClean="0">
                <a:latin typeface="Bookman Old Style" pitchFamily="18" charset="0"/>
              </a:rPr>
              <a:t> И.А.</a:t>
            </a:r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7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27"/>
            <a:ext cx="9193453" cy="6894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72" y="332656"/>
            <a:ext cx="87020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Вид проекта: Информационно – </a:t>
            </a:r>
            <a:r>
              <a:rPr lang="ru-RU" sz="2400" b="1" dirty="0" err="1">
                <a:latin typeface="Bookman Old Style" pitchFamily="18" charset="0"/>
              </a:rPr>
              <a:t>практико</a:t>
            </a:r>
            <a:r>
              <a:rPr lang="ru-RU" sz="2400" b="1" dirty="0">
                <a:latin typeface="Bookman Old Style" pitchFamily="18" charset="0"/>
              </a:rPr>
              <a:t> - ориентированный проект</a:t>
            </a:r>
            <a:r>
              <a:rPr lang="ru-RU" sz="2400" b="1" dirty="0" smtClean="0">
                <a:latin typeface="Bookman Old Style" pitchFamily="18" charset="0"/>
              </a:rPr>
              <a:t>.</a:t>
            </a:r>
          </a:p>
          <a:p>
            <a:pPr algn="ctr"/>
            <a:endParaRPr lang="ru-RU" sz="2400" b="1" dirty="0"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Длительность</a:t>
            </a:r>
            <a:r>
              <a:rPr lang="ru-RU" sz="2400" b="1" dirty="0">
                <a:latin typeface="Bookman Old Style" pitchFamily="18" charset="0"/>
              </a:rPr>
              <a:t>: Краткосрочный </a:t>
            </a:r>
            <a:r>
              <a:rPr lang="ru-RU" sz="2400" b="1" dirty="0" smtClean="0">
                <a:latin typeface="Bookman Old Style" pitchFamily="18" charset="0"/>
              </a:rPr>
              <a:t>(4 </a:t>
            </a:r>
            <a:r>
              <a:rPr lang="ru-RU" sz="2400" b="1" dirty="0">
                <a:latin typeface="Bookman Old Style" pitchFamily="18" charset="0"/>
              </a:rPr>
              <a:t>недели</a:t>
            </a:r>
            <a:r>
              <a:rPr lang="ru-RU" sz="2400" b="1" dirty="0" smtClean="0">
                <a:latin typeface="Bookman Old Style" pitchFamily="18" charset="0"/>
              </a:rPr>
              <a:t>)</a:t>
            </a:r>
          </a:p>
          <a:p>
            <a:pPr algn="ctr"/>
            <a:endParaRPr lang="ru-RU" sz="2400" b="1" dirty="0">
              <a:latin typeface="Bookman Old Style" pitchFamily="18" charset="0"/>
            </a:endParaRPr>
          </a:p>
          <a:p>
            <a:pPr algn="ctr"/>
            <a:r>
              <a:rPr lang="ru-RU" sz="2400" b="1" dirty="0">
                <a:latin typeface="Bookman Old Style" pitchFamily="18" charset="0"/>
              </a:rPr>
              <a:t>Срок реализации: </a:t>
            </a:r>
            <a:r>
              <a:rPr lang="ru-RU" sz="2400" b="1" dirty="0" smtClean="0">
                <a:latin typeface="Bookman Old Style" pitchFamily="18" charset="0"/>
              </a:rPr>
              <a:t>4-29 декабря 2017г.</a:t>
            </a:r>
          </a:p>
          <a:p>
            <a:pPr algn="ctr"/>
            <a:endParaRPr lang="ru-RU" sz="2400" b="1" dirty="0">
              <a:latin typeface="Bookman Old Style" pitchFamily="18" charset="0"/>
            </a:endParaRPr>
          </a:p>
          <a:p>
            <a:pPr algn="ctr"/>
            <a:r>
              <a:rPr lang="ru-RU" sz="2400" b="1" dirty="0">
                <a:latin typeface="Bookman Old Style" pitchFamily="18" charset="0"/>
              </a:rPr>
              <a:t>Участники: Дети, родители, воспитатели группы сотрудники ДОУ</a:t>
            </a:r>
            <a:r>
              <a:rPr lang="ru-RU" sz="2400" b="1" dirty="0" smtClean="0">
                <a:latin typeface="Bookman Old Style" pitchFamily="18" charset="0"/>
              </a:rPr>
              <a:t>.</a:t>
            </a:r>
          </a:p>
          <a:p>
            <a:pPr algn="ctr"/>
            <a:endParaRPr lang="ru-RU" sz="2400" b="1" dirty="0">
              <a:latin typeface="Bookman Old Style" pitchFamily="18" charset="0"/>
            </a:endParaRPr>
          </a:p>
          <a:p>
            <a:pPr algn="ctr"/>
            <a:r>
              <a:rPr lang="ru-RU" sz="2400" b="1" dirty="0">
                <a:latin typeface="Bookman Old Style" pitchFamily="18" charset="0"/>
              </a:rPr>
              <a:t>Возраст детей: </a:t>
            </a:r>
            <a:r>
              <a:rPr lang="ru-RU" sz="2400" b="1" dirty="0" smtClean="0">
                <a:latin typeface="Bookman Old Style" pitchFamily="18" charset="0"/>
              </a:rPr>
              <a:t>5-6 </a:t>
            </a:r>
            <a:r>
              <a:rPr lang="ru-RU" sz="2400" b="1" dirty="0">
                <a:latin typeface="Bookman Old Style" pitchFamily="18" charset="0"/>
              </a:rPr>
              <a:t>лет.</a:t>
            </a:r>
          </a:p>
          <a:p>
            <a:pPr algn="ctr"/>
            <a:endParaRPr lang="ru-RU" sz="36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1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53" y="44950"/>
            <a:ext cx="9193453" cy="6894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9" y="44950"/>
            <a:ext cx="8702028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Цель проекта: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Bookman Old Style" pitchFamily="18" charset="0"/>
              </a:rPr>
              <a:t>формировать </a:t>
            </a:r>
            <a:r>
              <a:rPr lang="ru-RU" sz="2000" b="1" dirty="0">
                <a:latin typeface="Bookman Old Style" pitchFamily="18" charset="0"/>
              </a:rPr>
              <a:t>представление детей старшего школьного возраста об обычаях и традициях </a:t>
            </a:r>
            <a:r>
              <a:rPr lang="ru-RU" sz="2000" b="1" dirty="0" smtClean="0">
                <a:latin typeface="Bookman Old Style" pitchFamily="18" charset="0"/>
              </a:rPr>
              <a:t>народов мира;</a:t>
            </a:r>
          </a:p>
          <a:p>
            <a:pPr marL="342900" indent="-342900" algn="ctr">
              <a:buFontTx/>
              <a:buChar char="-"/>
            </a:pPr>
            <a:endParaRPr lang="ru-RU" sz="1400" b="1" dirty="0" smtClean="0"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Задачи проекта:</a:t>
            </a:r>
            <a:endParaRPr lang="ru-RU" sz="2400" b="1" dirty="0">
              <a:latin typeface="Bookman Old Style" pitchFamily="18" charset="0"/>
            </a:endParaRPr>
          </a:p>
          <a:p>
            <a:pPr algn="just"/>
            <a:r>
              <a:rPr lang="ru-RU" sz="2000" b="1" dirty="0">
                <a:latin typeface="Bookman Old Style" pitchFamily="18" charset="0"/>
              </a:rPr>
              <a:t>- развивать творческий потенциал детей средствами проектной деятельности;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Bookman Old Style" pitchFamily="18" charset="0"/>
              </a:rPr>
              <a:t>повысить </a:t>
            </a:r>
            <a:r>
              <a:rPr lang="ru-RU" sz="2000" b="1" dirty="0">
                <a:latin typeface="Bookman Old Style" pitchFamily="18" charset="0"/>
              </a:rPr>
              <a:t>эффективность детско-родительских отношений</a:t>
            </a:r>
            <a:r>
              <a:rPr lang="ru-RU" sz="2000" b="1" dirty="0" smtClean="0">
                <a:latin typeface="Bookman Old Style" pitchFamily="18" charset="0"/>
              </a:rPr>
              <a:t>.</a:t>
            </a:r>
          </a:p>
          <a:p>
            <a:pPr marL="342900" indent="-342900" algn="ctr">
              <a:buFontTx/>
              <a:buChar char="-"/>
            </a:pPr>
            <a:endParaRPr lang="ru-RU" sz="1200" b="1" dirty="0">
              <a:latin typeface="Bookman Old Style" pitchFamily="18" charset="0"/>
            </a:endParaRPr>
          </a:p>
          <a:p>
            <a:pPr algn="ctr"/>
            <a:r>
              <a:rPr lang="ru-RU" sz="2400" b="1" dirty="0">
                <a:latin typeface="Bookman Old Style" pitchFamily="18" charset="0"/>
              </a:rPr>
              <a:t>Актуальность проекта: </a:t>
            </a:r>
            <a:endParaRPr lang="ru-RU" sz="2400" b="1" dirty="0" smtClean="0">
              <a:latin typeface="Bookman Old Style" pitchFamily="18" charset="0"/>
            </a:endParaRPr>
          </a:p>
          <a:p>
            <a:pPr algn="r"/>
            <a:r>
              <a:rPr lang="ru-RU" sz="2000" b="1" dirty="0">
                <a:latin typeface="Bookman Old Style" pitchFamily="18" charset="0"/>
              </a:rPr>
              <a:t>П</a:t>
            </a:r>
            <a:r>
              <a:rPr lang="ru-RU" sz="2000" b="1" dirty="0" smtClean="0">
                <a:latin typeface="Bookman Old Style" pitchFamily="18" charset="0"/>
              </a:rPr>
              <a:t>оддержание </a:t>
            </a:r>
            <a:r>
              <a:rPr lang="ru-RU" sz="2000" b="1" dirty="0">
                <a:latin typeface="Bookman Old Style" pitchFamily="18" charset="0"/>
              </a:rPr>
              <a:t>традиций празднования Нового </a:t>
            </a:r>
            <a:r>
              <a:rPr lang="ru-RU" sz="2000" b="1" dirty="0" smtClean="0">
                <a:latin typeface="Bookman Old Style" pitchFamily="18" charset="0"/>
              </a:rPr>
              <a:t>года в России  и </a:t>
            </a:r>
            <a:r>
              <a:rPr lang="ru-RU" sz="2000" b="1" dirty="0">
                <a:latin typeface="Bookman Old Style" pitchFamily="18" charset="0"/>
              </a:rPr>
              <a:t>ознакомление с традициями других стран.</a:t>
            </a:r>
          </a:p>
          <a:p>
            <a:pPr algn="ctr"/>
            <a:endParaRPr lang="ru-RU" sz="1400" b="1" dirty="0" smtClean="0"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Участники проекта:</a:t>
            </a:r>
          </a:p>
          <a:p>
            <a:pPr algn="r"/>
            <a:r>
              <a:rPr lang="ru-RU" sz="2000" b="1" dirty="0">
                <a:latin typeface="Bookman Old Style" pitchFamily="18" charset="0"/>
              </a:rPr>
              <a:t>дети старшей </a:t>
            </a:r>
            <a:r>
              <a:rPr lang="ru-RU" sz="2000" b="1" dirty="0" smtClean="0">
                <a:latin typeface="Bookman Old Style" pitchFamily="18" charset="0"/>
              </a:rPr>
              <a:t>группы, </a:t>
            </a:r>
          </a:p>
          <a:p>
            <a:pPr algn="r"/>
            <a:r>
              <a:rPr lang="ru-RU" sz="2000" b="1" dirty="0" smtClean="0">
                <a:latin typeface="Bookman Old Style" pitchFamily="18" charset="0"/>
              </a:rPr>
              <a:t>воспитатели </a:t>
            </a:r>
            <a:r>
              <a:rPr lang="ru-RU" sz="2000" b="1" dirty="0">
                <a:latin typeface="Bookman Old Style" pitchFamily="18" charset="0"/>
              </a:rPr>
              <a:t>группы</a:t>
            </a:r>
            <a:r>
              <a:rPr lang="ru-RU" sz="2000" b="1" dirty="0" smtClean="0">
                <a:latin typeface="Bookman Old Style" pitchFamily="18" charset="0"/>
              </a:rPr>
              <a:t>, музыкальный руководитель</a:t>
            </a:r>
          </a:p>
          <a:p>
            <a:pPr algn="r"/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>
                <a:latin typeface="Bookman Old Style" pitchFamily="18" charset="0"/>
              </a:rPr>
              <a:t>родители воспитанников.</a:t>
            </a:r>
          </a:p>
          <a:p>
            <a:pPr algn="ctr"/>
            <a:endParaRPr lang="ru-RU" sz="2000" b="1" dirty="0" smtClean="0">
              <a:latin typeface="Bookman Old Style" pitchFamily="18" charset="0"/>
            </a:endParaRPr>
          </a:p>
          <a:p>
            <a:pPr algn="r"/>
            <a:r>
              <a:rPr lang="ru-RU" sz="2000" b="1" dirty="0" smtClean="0">
                <a:latin typeface="Bookman Old Style" pitchFamily="18" charset="0"/>
              </a:rPr>
              <a:t>Период реализации: 3 недели</a:t>
            </a:r>
            <a:endParaRPr lang="ru-RU" sz="2000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8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53" y="44950"/>
            <a:ext cx="9193453" cy="6894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4950"/>
            <a:ext cx="87740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Этапы работы над проектом.</a:t>
            </a:r>
          </a:p>
          <a:p>
            <a:pPr algn="ctr"/>
            <a:endParaRPr lang="ru-RU" sz="2000" b="1" dirty="0" smtClean="0"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1 </a:t>
            </a:r>
            <a:r>
              <a:rPr lang="ru-RU" sz="2000" b="1" dirty="0">
                <a:latin typeface="Bookman Old Style" pitchFamily="18" charset="0"/>
              </a:rPr>
              <a:t>этап – </a:t>
            </a:r>
            <a:r>
              <a:rPr lang="ru-RU" sz="2000" b="1" dirty="0" smtClean="0">
                <a:latin typeface="Bookman Old Style" pitchFamily="18" charset="0"/>
              </a:rPr>
              <a:t>подготовительный : (4-5 декабря</a:t>
            </a:r>
            <a:r>
              <a:rPr lang="ru-RU" sz="2000" b="1" dirty="0">
                <a:latin typeface="Bookman Old Style" pitchFamily="18" charset="0"/>
              </a:rPr>
              <a:t>).</a:t>
            </a:r>
          </a:p>
          <a:p>
            <a:pPr algn="ctr"/>
            <a:r>
              <a:rPr lang="ru-RU" sz="2000" b="1" dirty="0">
                <a:latin typeface="Bookman Old Style" pitchFamily="18" charset="0"/>
              </a:rPr>
              <a:t>В результате беседы с детьми, была выявлена проблема: поверхностные знания детей о празднике Нового года, вместе с тем у детей был большой интерес к данной теме, что и послужило причиной выбора темы проекта «Новогодний волшебник в разных странах?».</a:t>
            </a:r>
          </a:p>
          <a:p>
            <a:pPr algn="r"/>
            <a:r>
              <a:rPr lang="ru-RU" sz="2000" b="1" dirty="0">
                <a:latin typeface="Bookman Old Style" pitchFamily="18" charset="0"/>
              </a:rPr>
              <a:t>2 этап – </a:t>
            </a:r>
            <a:r>
              <a:rPr lang="ru-RU" sz="2000" b="1" dirty="0" smtClean="0">
                <a:latin typeface="Bookman Old Style" pitchFamily="18" charset="0"/>
              </a:rPr>
              <a:t>Основной (6-8 декабря</a:t>
            </a:r>
            <a:r>
              <a:rPr lang="ru-RU" sz="2000" b="1" dirty="0">
                <a:latin typeface="Bookman Old Style" pitchFamily="18" charset="0"/>
              </a:rPr>
              <a:t>).</a:t>
            </a:r>
          </a:p>
          <a:p>
            <a:pPr algn="r"/>
            <a:r>
              <a:rPr lang="ru-RU" sz="2000" b="1" dirty="0">
                <a:latin typeface="Bookman Old Style" pitchFamily="18" charset="0"/>
              </a:rPr>
              <a:t>Побеседовав с детьми используя модель трех вопросов «Что знаем? Что хотим узнать? Что нужно сделать, что бы узнать?» мы определили интересы детей, на основе которых был составлен план реализации проекта. </a:t>
            </a:r>
            <a:endParaRPr lang="ru-RU" sz="2000" b="1" dirty="0" smtClean="0">
              <a:latin typeface="Bookman Old Style" pitchFamily="18" charset="0"/>
            </a:endParaRPr>
          </a:p>
          <a:p>
            <a:pPr algn="r"/>
            <a:r>
              <a:rPr lang="ru-RU" sz="2000" b="1" dirty="0" smtClean="0">
                <a:latin typeface="Bookman Old Style" pitchFamily="18" charset="0"/>
              </a:rPr>
              <a:t>3 </a:t>
            </a:r>
            <a:r>
              <a:rPr lang="ru-RU" sz="2000" b="1" dirty="0">
                <a:latin typeface="Bookman Old Style" pitchFamily="18" charset="0"/>
              </a:rPr>
              <a:t>этап – формирующий </a:t>
            </a:r>
            <a:r>
              <a:rPr lang="ru-RU" sz="2000" b="1" dirty="0" smtClean="0">
                <a:latin typeface="Bookman Old Style" pitchFamily="18" charset="0"/>
              </a:rPr>
              <a:t>(11 </a:t>
            </a:r>
            <a:r>
              <a:rPr lang="ru-RU" sz="2000" b="1" dirty="0">
                <a:latin typeface="Bookman Old Style" pitchFamily="18" charset="0"/>
              </a:rPr>
              <a:t>– </a:t>
            </a:r>
            <a:r>
              <a:rPr lang="ru-RU" sz="2000" b="1" dirty="0" smtClean="0">
                <a:latin typeface="Bookman Old Style" pitchFamily="18" charset="0"/>
              </a:rPr>
              <a:t>22 </a:t>
            </a:r>
            <a:r>
              <a:rPr lang="ru-RU" sz="2000" b="1" dirty="0">
                <a:latin typeface="Bookman Old Style" pitchFamily="18" charset="0"/>
              </a:rPr>
              <a:t>декабря).</a:t>
            </a:r>
          </a:p>
          <a:p>
            <a:pPr algn="r"/>
            <a:r>
              <a:rPr lang="ru-RU" sz="2000" b="1" dirty="0" smtClean="0">
                <a:latin typeface="Bookman Old Style" pitchFamily="18" charset="0"/>
              </a:rPr>
              <a:t>Календарно- тематическое планирование по теме проекта.</a:t>
            </a:r>
            <a:endParaRPr lang="ru-RU" sz="2000" b="1" dirty="0">
              <a:latin typeface="Bookman Old Style" pitchFamily="18" charset="0"/>
            </a:endParaRPr>
          </a:p>
          <a:p>
            <a:pPr algn="r"/>
            <a:r>
              <a:rPr lang="ru-RU" sz="2000" b="1" dirty="0">
                <a:latin typeface="Bookman Old Style" pitchFamily="18" charset="0"/>
              </a:rPr>
              <a:t>4 этап – </a:t>
            </a:r>
            <a:r>
              <a:rPr lang="ru-RU" sz="2000" b="1" dirty="0" smtClean="0">
                <a:latin typeface="Bookman Old Style" pitchFamily="18" charset="0"/>
              </a:rPr>
              <a:t>заключительный(25 </a:t>
            </a:r>
            <a:r>
              <a:rPr lang="ru-RU" sz="2000" b="1" dirty="0">
                <a:latin typeface="Bookman Old Style" pitchFamily="18" charset="0"/>
              </a:rPr>
              <a:t>– </a:t>
            </a:r>
            <a:r>
              <a:rPr lang="ru-RU" sz="2000" b="1" dirty="0" smtClean="0">
                <a:latin typeface="Bookman Old Style" pitchFamily="18" charset="0"/>
              </a:rPr>
              <a:t>29 </a:t>
            </a:r>
            <a:r>
              <a:rPr lang="ru-RU" sz="2000" b="1" dirty="0">
                <a:latin typeface="Bookman Old Style" pitchFamily="18" charset="0"/>
              </a:rPr>
              <a:t>декабря).</a:t>
            </a:r>
          </a:p>
          <a:p>
            <a:pPr algn="r"/>
            <a:r>
              <a:rPr lang="ru-RU" sz="2000" b="1" dirty="0">
                <a:latin typeface="Bookman Old Style" pitchFamily="18" charset="0"/>
              </a:rPr>
              <a:t>Подведение итогов, анализ полученных результатов</a:t>
            </a:r>
            <a:r>
              <a:rPr lang="ru-RU" b="1" dirty="0">
                <a:latin typeface="Bookman Old Style" pitchFamily="18" charset="0"/>
              </a:rPr>
              <a:t>.</a:t>
            </a:r>
            <a:endParaRPr lang="ru-RU" b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4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53" y="44950"/>
            <a:ext cx="9193453" cy="6894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44950"/>
            <a:ext cx="698477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Результаты</a:t>
            </a:r>
            <a:r>
              <a:rPr lang="ru-RU" sz="2400" b="1" dirty="0" smtClean="0">
                <a:latin typeface="Bookman Old Style" pitchFamily="18" charset="0"/>
              </a:rPr>
              <a:t>:</a:t>
            </a:r>
          </a:p>
          <a:p>
            <a:pPr algn="ctr"/>
            <a:endParaRPr lang="ru-RU" sz="2400" b="1" dirty="0">
              <a:latin typeface="Bookman Old Style" pitchFamily="18" charset="0"/>
            </a:endParaRPr>
          </a:p>
          <a:p>
            <a:pPr algn="ctr"/>
            <a:r>
              <a:rPr lang="ru-RU" sz="2000" b="1" dirty="0">
                <a:latin typeface="Bookman Old Style" pitchFamily="18" charset="0"/>
              </a:rPr>
              <a:t>1) Выставка совместных работ детей и родителей «Как встречают Новый Год в разных странах?».</a:t>
            </a:r>
          </a:p>
          <a:p>
            <a:pPr algn="ctr"/>
            <a:r>
              <a:rPr lang="ru-RU" sz="2000" b="1" dirty="0">
                <a:latin typeface="Bookman Old Style" pitchFamily="18" charset="0"/>
              </a:rPr>
              <a:t>2) Презентация «Новый год шагает по планете» для детей </a:t>
            </a:r>
            <a:r>
              <a:rPr lang="ru-RU" sz="2000" b="1" dirty="0" smtClean="0">
                <a:latin typeface="Bookman Old Style" pitchFamily="18" charset="0"/>
              </a:rPr>
              <a:t>старшей группы(дети демонстрировали  </a:t>
            </a:r>
            <a:r>
              <a:rPr lang="ru-RU" sz="2000" b="1" dirty="0">
                <a:latin typeface="Bookman Old Style" pitchFamily="18" charset="0"/>
              </a:rPr>
              <a:t>картинки и </a:t>
            </a:r>
            <a:r>
              <a:rPr lang="ru-RU" sz="2000" b="1" dirty="0" smtClean="0">
                <a:latin typeface="Bookman Old Style" pitchFamily="18" charset="0"/>
              </a:rPr>
              <a:t>рассказывали </a:t>
            </a:r>
            <a:r>
              <a:rPr lang="ru-RU" sz="2000" b="1" dirty="0">
                <a:latin typeface="Bookman Old Style" pitchFamily="18" charset="0"/>
              </a:rPr>
              <a:t>о традициях встречи Нового года в разных странах</a:t>
            </a:r>
            <a:r>
              <a:rPr lang="ru-RU" sz="2000" b="1" dirty="0" smtClean="0">
                <a:latin typeface="Bookman Old Style" pitchFamily="18" charset="0"/>
              </a:rPr>
              <a:t>).</a:t>
            </a:r>
          </a:p>
          <a:p>
            <a:pPr algn="ctr"/>
            <a:r>
              <a:rPr lang="ru-RU" sz="2000" b="1" dirty="0">
                <a:latin typeface="Bookman Old Style" pitchFamily="18" charset="0"/>
              </a:rPr>
              <a:t>3) Изготовление мини-стенгазет «Как встречают Новый Год в разных странах?» о новогодних персонажах и традициях празднования  в разных странах.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4</a:t>
            </a:r>
            <a:r>
              <a:rPr lang="ru-RU" sz="2000" b="1" dirty="0">
                <a:latin typeface="Bookman Old Style" pitchFamily="18" charset="0"/>
              </a:rPr>
              <a:t>) Мастер- класс по </a:t>
            </a:r>
            <a:r>
              <a:rPr lang="ru-RU" sz="2000" b="1" dirty="0" smtClean="0">
                <a:latin typeface="Bookman Old Style" pitchFamily="18" charset="0"/>
              </a:rPr>
              <a:t>изготовлению </a:t>
            </a:r>
            <a:r>
              <a:rPr lang="ru-RU" sz="2000" b="1" dirty="0">
                <a:latin typeface="Bookman Old Style" pitchFamily="18" charset="0"/>
              </a:rPr>
              <a:t>новогодних подарков, </a:t>
            </a:r>
            <a:r>
              <a:rPr lang="ru-RU" sz="2000" b="1" dirty="0" smtClean="0">
                <a:latin typeface="Bookman Old Style" pitchFamily="18" charset="0"/>
              </a:rPr>
              <a:t>организация </a:t>
            </a:r>
            <a:r>
              <a:rPr lang="ru-RU" sz="2000" b="1" dirty="0">
                <a:latin typeface="Bookman Old Style" pitchFamily="18" charset="0"/>
              </a:rPr>
              <a:t>выставки елочных игрушек;</a:t>
            </a:r>
            <a:endParaRPr lang="ru-RU" sz="2000" b="1" dirty="0" smtClean="0">
              <a:latin typeface="Bookman Old Style" pitchFamily="18" charset="0"/>
            </a:endParaRPr>
          </a:p>
          <a:p>
            <a:pPr algn="ctr"/>
            <a:endParaRPr lang="ru-RU" sz="2000" b="1" dirty="0">
              <a:latin typeface="Bookman Old Style" pitchFamily="18" charset="0"/>
            </a:endParaRPr>
          </a:p>
          <a:p>
            <a:pPr algn="r"/>
            <a:r>
              <a:rPr lang="ru-RU" sz="2000" b="1" dirty="0">
                <a:latin typeface="Bookman Old Style" pitchFamily="18" charset="0"/>
              </a:rPr>
              <a:t>5) Развлечение с родителями </a:t>
            </a:r>
            <a:r>
              <a:rPr lang="ru-RU" sz="2000" b="1" dirty="0" smtClean="0">
                <a:latin typeface="Bookman Old Style" pitchFamily="18" charset="0"/>
              </a:rPr>
              <a:t>«Новый год у порога».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  <a:p>
            <a:pPr algn="ctr"/>
            <a:endParaRPr lang="ru-RU" sz="2000" b="1" dirty="0" smtClean="0">
              <a:latin typeface="Bookman Old Style" pitchFamily="18" charset="0"/>
            </a:endParaRPr>
          </a:p>
          <a:p>
            <a:pPr algn="ctr"/>
            <a:endParaRPr lang="ru-RU" sz="2000" b="1" dirty="0">
              <a:latin typeface="Bookman Old Style" pitchFamily="18" charset="0"/>
            </a:endParaRP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53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371</Words>
  <Application>Microsoft Office PowerPoint</Application>
  <PresentationFormat>Экран (4:3)</PresentationFormat>
  <Paragraphs>74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юля</cp:lastModifiedBy>
  <cp:revision>13</cp:revision>
  <cp:lastPrinted>2019-02-20T07:17:46Z</cp:lastPrinted>
  <dcterms:created xsi:type="dcterms:W3CDTF">2017-12-09T22:19:25Z</dcterms:created>
  <dcterms:modified xsi:type="dcterms:W3CDTF">2019-02-23T21:37:42Z</dcterms:modified>
</cp:coreProperties>
</file>